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1"/>
  </p:sldMasterIdLst>
  <p:notesMasterIdLst>
    <p:notesMasterId r:id="rId23"/>
  </p:notesMasterIdLst>
  <p:sldIdLst>
    <p:sldId id="260" r:id="rId2"/>
    <p:sldId id="339" r:id="rId3"/>
    <p:sldId id="318" r:id="rId4"/>
    <p:sldId id="321" r:id="rId5"/>
    <p:sldId id="327" r:id="rId6"/>
    <p:sldId id="341" r:id="rId7"/>
    <p:sldId id="322" r:id="rId8"/>
    <p:sldId id="328" r:id="rId9"/>
    <p:sldId id="329" r:id="rId10"/>
    <p:sldId id="330" r:id="rId11"/>
    <p:sldId id="331" r:id="rId12"/>
    <p:sldId id="332" r:id="rId13"/>
    <p:sldId id="333" r:id="rId14"/>
    <p:sldId id="335" r:id="rId15"/>
    <p:sldId id="336" r:id="rId16"/>
    <p:sldId id="323" r:id="rId17"/>
    <p:sldId id="342" r:id="rId18"/>
    <p:sldId id="340" r:id="rId19"/>
    <p:sldId id="337" r:id="rId20"/>
    <p:sldId id="324" r:id="rId21"/>
    <p:sldId id="338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EBC41-0951-4741-8E72-EB2134B5EEAE}" type="datetimeFigureOut">
              <a:rPr lang="fr-FR" smtClean="0"/>
              <a:pPr/>
              <a:t>09/02/10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EE9FA-08DE-4144-B572-F54F40A2F7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EE9FA-08DE-4144-B572-F54F40A2F7B9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9432D-1AD5-4E09-973E-5737411B301B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1DDF1-6C95-47FA-8CA8-CB365FA3D350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10E1F-2AEF-4C8F-B7EE-F2D85E8C937D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7DBC-FD20-4B39-AE63-40F7A1F0AE30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BF40-F865-4792-8D93-B9D8F16DD510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B4132-3224-49B7-ACB1-0DB3FF7E077E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F643-2169-4B28-9C75-7DBD7D27BE6F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CB86-DA44-4ED3-9D56-F94CDDC911A3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7CA2-5749-40AB-9CBF-2CB0A80AEF83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02BBF-3D80-48AC-8C1C-490785C98581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8CC3-682F-4FC9-BE04-49B3870A9F92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F294AD-7B1A-4C28-B7CC-C526BA65295D}" type="datetime1">
              <a:rPr lang="fr-FR" smtClean="0"/>
              <a:pPr/>
              <a:t>09/02/10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smtClean="0"/>
              <a:t>CIDPHARMEF, Ouagadougou, du 08 au 13 février 2010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14CA29-FD95-4D79-9123-6FA9B4953B85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ransition spd="slow">
    <p:plus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iapositive_Microsoft_Office_PowerPoint1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iapositive_Microsoft_Office_PowerPoint2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be 5"/>
          <p:cNvSpPr/>
          <p:nvPr/>
        </p:nvSpPr>
        <p:spPr>
          <a:xfrm>
            <a:off x="0" y="3714752"/>
            <a:ext cx="9144000" cy="3071834"/>
          </a:xfrm>
          <a:prstGeom prst="cube">
            <a:avLst>
              <a:gd name="adj" fmla="val 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4000" b="1" dirty="0" smtClean="0">
                <a:solidFill>
                  <a:schemeClr val="tx1"/>
                </a:solidFill>
              </a:rPr>
              <a:t>La profession Pharmaceutique au Burkina Faso: Ordre Professionnel des Pharmaciens</a:t>
            </a:r>
          </a:p>
          <a:p>
            <a:pPr algn="ctr"/>
            <a:endParaRPr lang="fr-FR" sz="28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2643174" y="950751"/>
          <a:ext cx="3286148" cy="2449674"/>
        </p:xfrm>
        <a:graphic>
          <a:graphicData uri="http://schemas.openxmlformats.org/presentationml/2006/ole">
            <p:oleObj spid="_x0000_s33793" name="Diapositive" r:id="rId3" imgW="4570378" imgH="3427618" progId="PowerPoint.Slide.12">
              <p:embed/>
            </p:oleObj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2357422" y="6072206"/>
            <a:ext cx="3662378" cy="365125"/>
          </a:xfrm>
        </p:spPr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II- MISE EN PLACE DE L’ORDRE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fr-FR" sz="2000" i="1" dirty="0" smtClean="0"/>
          </a:p>
          <a:p>
            <a:pPr algn="ctr">
              <a:buNone/>
            </a:pPr>
            <a:r>
              <a:rPr lang="fr-FR" sz="4800" i="1" dirty="0" smtClean="0"/>
              <a:t>II.3.1 Du Tableau </a:t>
            </a:r>
          </a:p>
          <a:p>
            <a:pPr>
              <a:buNone/>
            </a:pPr>
            <a:endParaRPr lang="fr-FR" sz="2400" b="1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8000" b="1" dirty="0" smtClean="0"/>
              <a:t>La section D</a:t>
            </a:r>
            <a:r>
              <a:rPr lang="fr-FR" sz="8000" dirty="0" smtClean="0"/>
              <a:t>: Pharmaciens des établissements pharmaceutiques de vente et de distribution en gros</a:t>
            </a:r>
          </a:p>
          <a:p>
            <a:pPr>
              <a:spcAft>
                <a:spcPts val="600"/>
              </a:spcAft>
              <a:buNone/>
            </a:pPr>
            <a:endParaRPr lang="fr-FR" sz="8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8000" b="1" dirty="0" smtClean="0"/>
              <a:t>La section E</a:t>
            </a:r>
            <a:r>
              <a:rPr lang="fr-FR" sz="8000" dirty="0" smtClean="0"/>
              <a:t>: Pharmaciens de l’administration publique</a:t>
            </a:r>
          </a:p>
          <a:p>
            <a:pPr>
              <a:spcAft>
                <a:spcPts val="600"/>
              </a:spcAft>
              <a:buNone/>
            </a:pPr>
            <a:endParaRPr lang="fr-FR" sz="8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8000" b="1" dirty="0" smtClean="0"/>
              <a:t>La section F: </a:t>
            </a:r>
            <a:r>
              <a:rPr lang="fr-FR" sz="8000" dirty="0" smtClean="0"/>
              <a:t>Pharmaciens des universités et de la recherche</a:t>
            </a:r>
          </a:p>
          <a:p>
            <a:pPr>
              <a:spcAft>
                <a:spcPts val="600"/>
              </a:spcAft>
              <a:buNone/>
            </a:pPr>
            <a:endParaRPr lang="fr-FR" sz="8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8000" b="1" dirty="0" smtClean="0"/>
              <a:t>La section G: </a:t>
            </a:r>
            <a:r>
              <a:rPr lang="fr-FR" sz="8000" dirty="0" smtClean="0"/>
              <a:t>Pharmaciens des laboratoires d’analyses de biologie médicale.</a:t>
            </a:r>
          </a:p>
          <a:p>
            <a:pPr>
              <a:spcAft>
                <a:spcPts val="600"/>
              </a:spcAft>
              <a:buNone/>
            </a:pPr>
            <a:r>
              <a:rPr lang="fr-FR" sz="8000" dirty="0" smtClean="0"/>
              <a:t>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643042" y="6356351"/>
            <a:ext cx="6072230" cy="144484"/>
          </a:xfrm>
        </p:spPr>
        <p:txBody>
          <a:bodyPr/>
          <a:lstStyle/>
          <a:p>
            <a:pPr algn="ctr"/>
            <a:r>
              <a:rPr lang="fr-FR" dirty="0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II- MISE EN PLACE DE L’ORDRE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42915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fr-FR" sz="6200" i="1" dirty="0" smtClean="0"/>
              <a:t>II.3.2 Des </a:t>
            </a:r>
            <a:r>
              <a:rPr lang="fr-FR" sz="6200" i="1" dirty="0" smtClean="0"/>
              <a:t>Organes</a:t>
            </a:r>
          </a:p>
          <a:p>
            <a:pPr algn="ctr">
              <a:buNone/>
            </a:pPr>
            <a:endParaRPr lang="fr-FR" sz="6200" dirty="0" smtClean="0">
              <a:solidFill>
                <a:srgbClr val="00B050"/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fr-FR" sz="6200" b="1" dirty="0" smtClean="0"/>
              <a:t>Conseil </a:t>
            </a:r>
            <a:r>
              <a:rPr lang="fr-FR" sz="6200" b="1" dirty="0" smtClean="0"/>
              <a:t>National</a:t>
            </a:r>
          </a:p>
          <a:p>
            <a:pPr algn="ctr">
              <a:buNone/>
            </a:pPr>
            <a:endParaRPr lang="fr-FR" sz="6200" b="1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8000" dirty="0" smtClean="0"/>
              <a:t>Il veille au respect de la légalité et de moralité professionnelles</a:t>
            </a:r>
          </a:p>
          <a:p>
            <a:pPr>
              <a:spcAft>
                <a:spcPts val="600"/>
              </a:spcAft>
              <a:buNone/>
            </a:pPr>
            <a:endParaRPr lang="fr-FR" sz="8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8000" dirty="0" smtClean="0"/>
              <a:t>Il élabore le Code de déontologie qui est adopté par décret en Conseil des Ministres   sur proposition du Ministre chargé de la santé</a:t>
            </a:r>
          </a:p>
          <a:p>
            <a:pPr>
              <a:spcAft>
                <a:spcPts val="600"/>
              </a:spcAft>
              <a:buNone/>
            </a:pPr>
            <a:endParaRPr lang="fr-FR" sz="8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8000" dirty="0" smtClean="0"/>
              <a:t>Il cordonne l’action des différents Conseils Régionaux et joue un  rôle d’arbitre entre les différentes branches de la profession</a:t>
            </a:r>
          </a:p>
          <a:p>
            <a:pPr>
              <a:spcAft>
                <a:spcPts val="600"/>
              </a:spcAft>
              <a:buNone/>
            </a:pPr>
            <a:endParaRPr lang="fr-FR" sz="8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8000" dirty="0" smtClean="0"/>
              <a:t>Il représente la profession devant toutes juridictions et auprès des pouvoirs publics</a:t>
            </a:r>
            <a:r>
              <a:rPr lang="fr-FR" sz="6200" dirty="0" smtClean="0"/>
              <a:t>.</a:t>
            </a:r>
            <a:r>
              <a:rPr lang="fr-FR" sz="6200" dirty="0" smtClean="0"/>
              <a:t> </a:t>
            </a:r>
            <a:endParaRPr lang="fr-FR" sz="6200" dirty="0" smtClean="0"/>
          </a:p>
          <a:p>
            <a:pPr>
              <a:buNone/>
            </a:pPr>
            <a:endParaRPr lang="fr-FR" sz="6200" dirty="0" smtClean="0"/>
          </a:p>
          <a:p>
            <a:pPr>
              <a:buFont typeface="Wingdings" pitchFamily="2" charset="2"/>
              <a:buChar char="§"/>
            </a:pPr>
            <a:endParaRPr lang="fr-FR" sz="2900" dirty="0" smtClean="0"/>
          </a:p>
          <a:p>
            <a:pPr>
              <a:buFont typeface="Wingdings" pitchFamily="2" charset="2"/>
              <a:buChar char="§"/>
            </a:pPr>
            <a:endParaRPr lang="fr-FR" sz="29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142976" y="6356350"/>
            <a:ext cx="5786478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II- MISE EN PLACE DE L’ORDRE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052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2400" b="1" dirty="0" smtClean="0"/>
          </a:p>
          <a:p>
            <a:pPr>
              <a:spcAft>
                <a:spcPts val="600"/>
              </a:spcAft>
              <a:buNone/>
            </a:pPr>
            <a:r>
              <a:rPr lang="fr-FR" sz="2000" dirty="0" smtClean="0"/>
              <a:t>Il est composé de deux (02) représentants élus de chaque section et d’un pharmacien nommé par le Ministre chargé de la Santé.</a:t>
            </a:r>
          </a:p>
          <a:p>
            <a:pPr>
              <a:spcAft>
                <a:spcPts val="600"/>
              </a:spcAft>
              <a:buNone/>
            </a:pPr>
            <a:r>
              <a:rPr lang="fr-FR" sz="2000" dirty="0" smtClean="0"/>
              <a:t>Il est dirigé par un bureau de cinq </a:t>
            </a:r>
            <a:r>
              <a:rPr lang="fr-FR" sz="2000" dirty="0" smtClean="0"/>
              <a:t>membres dont un Président et un Secrétaire Général.</a:t>
            </a:r>
            <a:endParaRPr lang="fr-FR" sz="20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071538" y="6072206"/>
            <a:ext cx="5357850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II- MISE EN PLACE DE L’ORDRE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357718"/>
          </a:xfrm>
        </p:spPr>
        <p:txBody>
          <a:bodyPr>
            <a:normAutofit fontScale="77500" lnSpcReduction="20000"/>
          </a:bodyPr>
          <a:lstStyle/>
          <a:p>
            <a:pPr algn="ctr">
              <a:buFont typeface="Wingdings" pitchFamily="2" charset="2"/>
              <a:buChar char="v"/>
            </a:pPr>
            <a:r>
              <a:rPr lang="fr-FR" sz="2400" b="1" dirty="0" smtClean="0"/>
              <a:t>Conseil </a:t>
            </a:r>
            <a:r>
              <a:rPr lang="fr-FR" sz="2400" b="1" dirty="0" smtClean="0"/>
              <a:t>Régional</a:t>
            </a:r>
          </a:p>
          <a:p>
            <a:pPr algn="ctr">
              <a:buNone/>
            </a:pPr>
            <a:endParaRPr lang="fr-FR" sz="2400" b="1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400" dirty="0" smtClean="0"/>
              <a:t>Il veille au respect de la légalité et de la moralité professionnelles dans les limites de la région ordinale</a:t>
            </a:r>
          </a:p>
          <a:p>
            <a:pPr>
              <a:spcAft>
                <a:spcPts val="600"/>
              </a:spcAft>
              <a:buNone/>
            </a:pPr>
            <a:endParaRPr lang="fr-FR" sz="24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400" dirty="0" smtClean="0"/>
              <a:t>Il joue un rôle d’arbitre entre les différentes branches de la profession de son ressort territorial</a:t>
            </a:r>
          </a:p>
          <a:p>
            <a:pPr>
              <a:spcAft>
                <a:spcPts val="600"/>
              </a:spcAft>
              <a:buNone/>
            </a:pPr>
            <a:endParaRPr lang="fr-FR" sz="24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400" dirty="0" smtClean="0"/>
              <a:t>Il représente la profession devant toutes juridictions et auprès des pouvoirs publics au niveau </a:t>
            </a:r>
            <a:r>
              <a:rPr lang="fr-FR" sz="2400" dirty="0" smtClean="0"/>
              <a:t>régional </a:t>
            </a:r>
            <a:endParaRPr lang="fr-FR" sz="2400" dirty="0" smtClean="0"/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endParaRPr lang="fr-FR" sz="2400" dirty="0" smtClean="0"/>
          </a:p>
          <a:p>
            <a:pPr>
              <a:spcAft>
                <a:spcPts val="600"/>
              </a:spcAft>
              <a:buNone/>
            </a:pPr>
            <a:r>
              <a:rPr lang="fr-FR" sz="2400" dirty="0" smtClean="0"/>
              <a:t>Il </a:t>
            </a:r>
            <a:r>
              <a:rPr lang="fr-FR" sz="2400" dirty="0" smtClean="0"/>
              <a:t>est composé d’un (01) pharmacien élu de chaque section ; il est dirigé par un bureau de cinq </a:t>
            </a:r>
            <a:r>
              <a:rPr lang="fr-FR" sz="2400" dirty="0" smtClean="0"/>
              <a:t>membres dont un Président et un Secrétaire Général.</a:t>
            </a:r>
            <a:endParaRPr lang="fr-FR" sz="2400" dirty="0" smtClean="0"/>
          </a:p>
          <a:p>
            <a:pPr>
              <a:buFont typeface="Wingdings" pitchFamily="2" charset="2"/>
              <a:buChar char="§"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286776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II- MISE EN PLACE DE L’ORDRE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2862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b="1" dirty="0" smtClean="0"/>
              <a:t>II.4 Inscription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400" dirty="0" smtClean="0"/>
              <a:t> </a:t>
            </a:r>
            <a:r>
              <a:rPr lang="fr-FR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fr-FR" sz="2000" dirty="0" smtClean="0">
                <a:ea typeface="Times New Roman" pitchFamily="18" charset="0"/>
                <a:cs typeface="Arial" pitchFamily="34" charset="0"/>
              </a:rPr>
              <a:t>Nul ne peut exercer la profession de Pharmacien au Burkina Faso s’il n’est inscrit à l’une des sections  du tableau de l’Ordre. </a:t>
            </a:r>
            <a:endParaRPr lang="fr-FR" sz="2000" dirty="0" smtClean="0">
              <a:ea typeface="Times New Roman" pitchFamily="18" charset="0"/>
              <a:cs typeface="Arial" pitchFamily="34" charset="0"/>
            </a:endParaRPr>
          </a:p>
          <a:p>
            <a:pPr lvl="0">
              <a:spcAft>
                <a:spcPts val="600"/>
              </a:spcAft>
              <a:buNone/>
            </a:pPr>
            <a:endParaRPr lang="fr-FR" sz="2000" dirty="0" smtClean="0">
              <a:ea typeface="Times New Roman" pitchFamily="18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>
                <a:ea typeface="Times New Roman" pitchFamily="18" charset="0"/>
                <a:cs typeface="Arial" pitchFamily="34" charset="0"/>
              </a:rPr>
              <a:t>La demande d’inscription est adressée par le requérant au Conseil Régional de l’Ordre de la région dans laquelle il se propose d’exercer. </a:t>
            </a:r>
            <a:endParaRPr lang="fr-FR" sz="2000" dirty="0" smtClean="0">
              <a:ea typeface="Times New Roman" pitchFamily="18" charset="0"/>
              <a:cs typeface="Arial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fr-FR" sz="2000" dirty="0" smtClean="0">
              <a:ea typeface="Times New Roman" pitchFamily="18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>
                <a:ea typeface="Times New Roman" pitchFamily="18" charset="0"/>
                <a:cs typeface="Arial" pitchFamily="34" charset="0"/>
              </a:rPr>
              <a:t>Peuvent être </a:t>
            </a:r>
            <a:r>
              <a:rPr lang="fr-FR" sz="2000" dirty="0" smtClean="0">
                <a:ea typeface="Times New Roman" pitchFamily="18" charset="0"/>
                <a:cs typeface="Arial" pitchFamily="34" charset="0"/>
              </a:rPr>
              <a:t>inscrites </a:t>
            </a:r>
            <a:r>
              <a:rPr lang="fr-FR" sz="2000" dirty="0" smtClean="0">
                <a:ea typeface="Times New Roman" pitchFamily="18" charset="0"/>
                <a:cs typeface="Arial" pitchFamily="34" charset="0"/>
              </a:rPr>
              <a:t>au tableau de l’Ordre, les personnes de nationalité Burkinabé titulaires d’un diplôme d’Etat de pharmacie ou d’un diplôme reconnu équivalent par la commission nationale d’équivalence des diplômes.</a:t>
            </a:r>
            <a:endParaRPr lang="fr-FR" sz="2000" dirty="0" smtClean="0"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endParaRPr lang="fr-FR" sz="2400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fr-FR" sz="2400" dirty="0" smtClean="0">
              <a:ea typeface="Times New Roman" pitchFamily="18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857224" y="6356350"/>
            <a:ext cx="7000924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II- MISE EN PLACE DE L’ORDRE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286148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>
                <a:ea typeface="Times New Roman" pitchFamily="18" charset="0"/>
                <a:cs typeface="Arial" pitchFamily="34" charset="0"/>
              </a:rPr>
              <a:t>Peuvent également être inscrites, les personnes de nationalité étrangère titulaires d’un diplôme de pharmacien et ressortissants d’un pays ayant passé des accords de réciprocité avec le Burkina Faso.</a:t>
            </a:r>
          </a:p>
          <a:p>
            <a:pPr lvl="0">
              <a:spcAft>
                <a:spcPts val="600"/>
              </a:spcAft>
              <a:buNone/>
            </a:pPr>
            <a:endParaRPr lang="fr-FR" sz="2000" dirty="0" smtClean="0">
              <a:ea typeface="Times New Roman" pitchFamily="18" charset="0"/>
              <a:cs typeface="Arial" pitchFamily="34" charset="0"/>
            </a:endParaRP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fr-FR" sz="2000" dirty="0" smtClean="0">
                <a:ea typeface="Times New Roman" pitchFamily="18" charset="0"/>
                <a:cs typeface="Arial" pitchFamily="34" charset="0"/>
              </a:rPr>
              <a:t>L’inscription au tableau de l’Ordre donne droit à l’établissement d’une carte professionnelle et implique l’obligation du paiement des cotisations.</a:t>
            </a:r>
            <a:endParaRPr lang="fr-FR" sz="2000" dirty="0" smtClean="0">
              <a:cs typeface="Arial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fr-FR" sz="2400" dirty="0" smtClean="0"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endParaRPr lang="fr-FR" sz="2400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fr-FR" sz="2400" dirty="0" smtClean="0">
              <a:ea typeface="Times New Roman" pitchFamily="18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857224" y="6356351"/>
            <a:ext cx="6858048" cy="144484"/>
          </a:xfrm>
        </p:spPr>
        <p:txBody>
          <a:bodyPr/>
          <a:lstStyle/>
          <a:p>
            <a:pPr algn="ctr"/>
            <a:r>
              <a:rPr lang="fr-FR" dirty="0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III- QUELQUES STATISTIQUES</a:t>
            </a:r>
            <a:endParaRPr lang="fr-FR" sz="4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279602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900" dirty="0" smtClean="0"/>
              <a:t> </a:t>
            </a:r>
            <a:r>
              <a:rPr lang="fr-FR" sz="2200" dirty="0" smtClean="0"/>
              <a:t>436 pharmaciens inscrits (166 F+ 269 H) au </a:t>
            </a:r>
            <a:r>
              <a:rPr lang="fr-FR" sz="2200" dirty="0" smtClean="0"/>
              <a:t>12/02/09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endParaRPr lang="fr-FR" sz="22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Soit 1 pharmacien pour 34 174 habitants vs 20 000 habitants (OMS</a:t>
            </a:r>
            <a:r>
              <a:rPr lang="fr-FR" sz="2200" dirty="0" smtClean="0"/>
              <a:t>)</a:t>
            </a:r>
          </a:p>
          <a:p>
            <a:pPr>
              <a:spcAft>
                <a:spcPts val="600"/>
              </a:spcAft>
              <a:buNone/>
            </a:pPr>
            <a:endParaRPr lang="fr-FR" sz="22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71% des pharmaciens exercent à </a:t>
            </a:r>
            <a:r>
              <a:rPr lang="fr-FR" sz="2200" dirty="0" err="1" smtClean="0"/>
              <a:t>Ouaga</a:t>
            </a:r>
            <a:r>
              <a:rPr lang="fr-FR" sz="2200" dirty="0" smtClean="0"/>
              <a:t> et </a:t>
            </a:r>
            <a:r>
              <a:rPr lang="fr-FR" sz="2200" dirty="0" smtClean="0"/>
              <a:t>Bobo</a:t>
            </a:r>
          </a:p>
          <a:p>
            <a:pPr>
              <a:spcAft>
                <a:spcPts val="600"/>
              </a:spcAft>
              <a:buNone/>
            </a:pPr>
            <a:endParaRPr lang="fr-FR" sz="22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Effectif moyen de pharmaciens formés par an: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20-25 par an ces dix dernières années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60-70 par an pour les trois prochaines </a:t>
            </a:r>
            <a:r>
              <a:rPr lang="fr-FR" sz="2200" dirty="0" smtClean="0"/>
              <a:t>années</a:t>
            </a:r>
            <a:endParaRPr lang="fr-FR" sz="22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142976" y="6356350"/>
            <a:ext cx="6429420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938962"/>
          </a:xfrm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III- QUELQUES STATISTIQUES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9938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Secteur  </a:t>
            </a:r>
            <a:r>
              <a:rPr lang="fr-FR" sz="2200" dirty="0" smtClean="0"/>
              <a:t>d’activités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 Public 218 pharmaciens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 Privé    214 </a:t>
            </a:r>
            <a:r>
              <a:rPr lang="fr-FR" sz="2200" dirty="0" smtClean="0"/>
              <a:t>pharmaciens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endParaRPr lang="fr-FR" sz="22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Etablissements pharmaceutiques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9 </a:t>
            </a:r>
            <a:r>
              <a:rPr lang="fr-FR" sz="2200" dirty="0" smtClean="0"/>
              <a:t>Grossistes </a:t>
            </a:r>
            <a:r>
              <a:rPr lang="fr-FR" sz="2200" dirty="0" smtClean="0"/>
              <a:t>répartiteurs 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200" dirty="0" smtClean="0"/>
              <a:t>166 Officines pharmaceutiques: 105 à </a:t>
            </a:r>
            <a:r>
              <a:rPr lang="fr-FR" sz="2200" dirty="0" err="1" smtClean="0"/>
              <a:t>Ouaga</a:t>
            </a:r>
            <a:r>
              <a:rPr lang="fr-FR" sz="2200" dirty="0" smtClean="0"/>
              <a:t> et 35 à Bobo (84,33%)</a:t>
            </a:r>
          </a:p>
          <a:p>
            <a:pPr lvl="2">
              <a:buFont typeface="Wingdings" pitchFamily="2" charset="2"/>
              <a:buChar char="Ø"/>
            </a:pPr>
            <a:endParaRPr lang="fr-FR" sz="3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142976" y="6356350"/>
            <a:ext cx="6429420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IV- DIFFICULTES DE FONCTIONNEMENT</a:t>
            </a:r>
            <a:endParaRPr lang="fr-FR" sz="4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4290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sz="2000" dirty="0" smtClean="0"/>
              <a:t>Insuffisance dans le respect et dans l’application des textes réglementaires</a:t>
            </a:r>
          </a:p>
          <a:p>
            <a:pPr>
              <a:spcAft>
                <a:spcPts val="600"/>
              </a:spcAft>
              <a:buNone/>
            </a:pPr>
            <a:endParaRPr lang="fr-FR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 Faiblesses dans les textes de l’Ordre qui freinent son </a:t>
            </a:r>
            <a:r>
              <a:rPr lang="fr-FR" sz="2000" dirty="0" smtClean="0"/>
              <a:t>fonctionnement correct</a:t>
            </a:r>
            <a:endParaRPr lang="fr-FR" sz="2000" dirty="0" smtClean="0"/>
          </a:p>
          <a:p>
            <a:pPr>
              <a:spcAft>
                <a:spcPts val="600"/>
              </a:spcAft>
              <a:buNone/>
            </a:pPr>
            <a:endParaRPr lang="fr-FR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 Manque de professionnalisme  et d’esprit de confraternité </a:t>
            </a:r>
            <a:r>
              <a:rPr lang="fr-FR" sz="2000" dirty="0" smtClean="0"/>
              <a:t>chez </a:t>
            </a:r>
            <a:r>
              <a:rPr lang="fr-FR" sz="2000" dirty="0" smtClean="0"/>
              <a:t>certains </a:t>
            </a:r>
            <a:r>
              <a:rPr lang="fr-FR" sz="2000" dirty="0" smtClean="0"/>
              <a:t>confrères pharmaciens</a:t>
            </a:r>
            <a:endParaRPr lang="fr-FR" sz="2000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142976" y="6356351"/>
            <a:ext cx="6429420" cy="144484"/>
          </a:xfrm>
        </p:spPr>
        <p:txBody>
          <a:bodyPr/>
          <a:lstStyle/>
          <a:p>
            <a:pPr algn="ctr"/>
            <a:r>
              <a:rPr lang="fr-FR" dirty="0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V- PERSPECTIVES- CONCLUSION</a:t>
            </a:r>
            <a:endParaRPr lang="fr-FR" sz="4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576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sz="2000" dirty="0" smtClean="0"/>
              <a:t>Application effective de la réglementation par une meilleure implication des autorités administratives</a:t>
            </a:r>
          </a:p>
          <a:p>
            <a:pPr>
              <a:spcAft>
                <a:spcPts val="600"/>
              </a:spcAft>
              <a:buNone/>
            </a:pPr>
            <a:endParaRPr lang="fr-FR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Relecture du Code de Déontologie des Pharmaciens du Burkina </a:t>
            </a:r>
            <a:r>
              <a:rPr lang="fr-FR" sz="2000" dirty="0" smtClean="0"/>
              <a:t>(fonctionnement des chambres de discipline)</a:t>
            </a:r>
            <a:endParaRPr lang="fr-FR" sz="2000" dirty="0" smtClean="0"/>
          </a:p>
          <a:p>
            <a:pPr>
              <a:spcAft>
                <a:spcPts val="600"/>
              </a:spcAft>
              <a:buNone/>
            </a:pPr>
            <a:endParaRPr lang="fr-FR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 Meilleure répartition géographique des structures pharmaceutiques tenues par les pharmaciens à travers le pays (concentration </a:t>
            </a:r>
            <a:r>
              <a:rPr lang="fr-FR" sz="2000" dirty="0" err="1" smtClean="0"/>
              <a:t>Ouaga</a:t>
            </a:r>
            <a:r>
              <a:rPr lang="fr-FR" sz="2000" dirty="0" smtClean="0"/>
              <a:t> et Bobo)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714480" y="6356351"/>
            <a:ext cx="5715040" cy="144484"/>
          </a:xfrm>
        </p:spPr>
        <p:txBody>
          <a:bodyPr/>
          <a:lstStyle/>
          <a:p>
            <a:pPr algn="ctr"/>
            <a:r>
              <a:rPr lang="fr-FR" dirty="0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00" y="2786058"/>
            <a:ext cx="71438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dirty="0" smtClean="0"/>
          </a:p>
          <a:p>
            <a:pPr algn="ctr"/>
            <a:r>
              <a:rPr lang="fr-FR" sz="3200" dirty="0" smtClean="0">
                <a:solidFill>
                  <a:srgbClr val="00B050"/>
                </a:solidFill>
              </a:rPr>
              <a:t>Dr </a:t>
            </a:r>
            <a:r>
              <a:rPr lang="fr-FR" sz="3200" dirty="0" err="1" smtClean="0">
                <a:solidFill>
                  <a:srgbClr val="00B050"/>
                </a:solidFill>
              </a:rPr>
              <a:t>Laopan</a:t>
            </a:r>
            <a:r>
              <a:rPr lang="fr-FR" sz="3200" dirty="0" smtClean="0">
                <a:solidFill>
                  <a:srgbClr val="00B050"/>
                </a:solidFill>
              </a:rPr>
              <a:t> Jean PARE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algn="ctr">
              <a:spcAft>
                <a:spcPts val="600"/>
              </a:spcAft>
            </a:pPr>
            <a:r>
              <a:rPr lang="fr-FR" b="1" dirty="0" smtClean="0"/>
              <a:t>Président du  Conseil National </a:t>
            </a:r>
            <a:r>
              <a:rPr lang="fr-FR" b="1" dirty="0" smtClean="0"/>
              <a:t>de </a:t>
            </a:r>
            <a:r>
              <a:rPr lang="fr-FR" b="1" dirty="0" smtClean="0"/>
              <a:t>l’Ordre des Pharmaciens </a:t>
            </a:r>
          </a:p>
          <a:p>
            <a:pPr algn="ctr">
              <a:spcAft>
                <a:spcPts val="600"/>
              </a:spcAft>
            </a:pPr>
            <a:r>
              <a:rPr lang="fr-FR" b="1" dirty="0" smtClean="0"/>
              <a:t>du </a:t>
            </a:r>
            <a:r>
              <a:rPr lang="fr-FR" b="1" dirty="0" smtClean="0"/>
              <a:t>Burkina Faso</a:t>
            </a:r>
            <a:endParaRPr lang="fr-FR" b="1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28596" y="1428744"/>
            <a:ext cx="8229600" cy="1143000"/>
          </a:xfrm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PRESENTATEUR</a:t>
            </a:r>
            <a:endParaRPr lang="fr-FR" sz="4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428728" y="6143644"/>
            <a:ext cx="6500858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61294"/>
          </a:xfrm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V- </a:t>
            </a:r>
            <a:r>
              <a:rPr lang="fr-FR" sz="4000" i="1" dirty="0" smtClean="0"/>
              <a:t>PERSPECTIVES-CONCLUSION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14842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Résolution adéquate du problème du circuit illicite de distribution du médicament (marché illicite, </a:t>
            </a:r>
            <a:r>
              <a:rPr lang="fr-FR" sz="2000" dirty="0" err="1" smtClean="0"/>
              <a:t>contre-façons</a:t>
            </a:r>
            <a:r>
              <a:rPr lang="fr-FR" sz="2000" dirty="0" smtClean="0"/>
              <a:t>, vente non autorisée dans les cliniques…)</a:t>
            </a:r>
          </a:p>
          <a:p>
            <a:pPr>
              <a:spcAft>
                <a:spcPts val="600"/>
              </a:spcAft>
              <a:buNone/>
            </a:pPr>
            <a:endParaRPr lang="fr-FR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Emploi rationnel des pharmaciens surtout face aux gros effectifs attendus  dans les prochaines années </a:t>
            </a:r>
          </a:p>
          <a:p>
            <a:pPr>
              <a:spcAft>
                <a:spcPts val="600"/>
              </a:spcAft>
              <a:buNone/>
            </a:pPr>
            <a:endParaRPr lang="fr-FR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fr-FR" sz="2000" dirty="0" smtClean="0"/>
              <a:t>Nécessité de garantir un bon fonctionnement de l’Ordre pour sauvegarder l’avenir de </a:t>
            </a:r>
            <a:r>
              <a:rPr lang="fr-FR" sz="2000" dirty="0" smtClean="0"/>
              <a:t>cette noble </a:t>
            </a:r>
            <a:r>
              <a:rPr lang="fr-FR" sz="2000" dirty="0" smtClean="0"/>
              <a:t>profession </a:t>
            </a:r>
            <a:r>
              <a:rPr lang="fr-FR" sz="2000" dirty="0" smtClean="0"/>
              <a:t> qu’est la profession du Pharmacien.</a:t>
            </a:r>
            <a:endParaRPr lang="fr-FR" sz="20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928794" y="6357958"/>
            <a:ext cx="6429420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43380"/>
            <a:ext cx="8229600" cy="2071702"/>
          </a:xfrm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5400" b="1" dirty="0" smtClean="0">
                <a:solidFill>
                  <a:srgbClr val="00B0F0"/>
                </a:solidFill>
                <a:latin typeface="Castellar" pitchFamily="18" charset="0"/>
              </a:rPr>
              <a:t>MERCI POUR VOTRE AIMABLE ATTENTION</a:t>
            </a:r>
            <a:endParaRPr lang="fr-FR" sz="5400" b="1" dirty="0">
              <a:solidFill>
                <a:srgbClr val="00B0F0"/>
              </a:solidFill>
              <a:latin typeface="Castellar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142976" y="857232"/>
          <a:ext cx="6786610" cy="2786082"/>
        </p:xfrm>
        <a:graphic>
          <a:graphicData uri="http://schemas.openxmlformats.org/presentationml/2006/ole">
            <p:oleObj spid="_x0000_s1025" name="Diapositive" r:id="rId3" imgW="4570378" imgH="3427618" progId="PowerPoint.Slide.12">
              <p:embed/>
            </p:oleObj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CIDPHARMEF, Ouagadougou, du 08 au 13 février 2010</a:t>
            </a:r>
            <a:endParaRPr lang="fr-FR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PLAN DE PRESENTATION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2000240"/>
            <a:ext cx="8215370" cy="4000528"/>
          </a:xfrm>
          <a:ln w="9525">
            <a:solidFill>
              <a:srgbClr val="00B0F0"/>
            </a:solidFill>
          </a:ln>
        </p:spPr>
        <p:txBody>
          <a:bodyPr>
            <a:normAutofit fontScale="25000" lnSpcReduction="20000"/>
          </a:bodyPr>
          <a:lstStyle/>
          <a:p>
            <a:pPr marL="514350" indent="-514350">
              <a:buSzPct val="120000"/>
              <a:buNone/>
            </a:pPr>
            <a:endParaRPr lang="fr-FR" dirty="0" smtClean="0"/>
          </a:p>
          <a:p>
            <a:pPr marL="514350" indent="-514350">
              <a:spcAft>
                <a:spcPts val="600"/>
              </a:spcAft>
              <a:buSzPct val="120000"/>
              <a:buNone/>
            </a:pPr>
            <a:r>
              <a:rPr lang="fr-FR" sz="8000" dirty="0" smtClean="0"/>
              <a:t>I- APPERCU HISTORIQUE</a:t>
            </a:r>
          </a:p>
          <a:p>
            <a:pPr marL="514350" indent="-514350">
              <a:spcAft>
                <a:spcPts val="600"/>
              </a:spcAft>
              <a:buSzPct val="120000"/>
              <a:buNone/>
            </a:pPr>
            <a:endParaRPr lang="fr-FR" sz="8000" dirty="0" smtClean="0"/>
          </a:p>
          <a:p>
            <a:pPr marL="514350" indent="-514350">
              <a:spcAft>
                <a:spcPts val="600"/>
              </a:spcAft>
              <a:buSzPct val="120000"/>
              <a:buNone/>
            </a:pPr>
            <a:r>
              <a:rPr lang="fr-FR" sz="8000" dirty="0" smtClean="0"/>
              <a:t>II- MISE EN PLACE DE L’ORDRE</a:t>
            </a:r>
          </a:p>
          <a:p>
            <a:pPr marL="514350" indent="-514350">
              <a:spcAft>
                <a:spcPts val="600"/>
              </a:spcAft>
              <a:buSzPct val="120000"/>
              <a:buNone/>
            </a:pPr>
            <a:endParaRPr lang="fr-FR" sz="8000" dirty="0" smtClean="0"/>
          </a:p>
          <a:p>
            <a:pPr marL="514350" indent="-514350">
              <a:spcAft>
                <a:spcPts val="600"/>
              </a:spcAft>
              <a:buSzPct val="120000"/>
              <a:buNone/>
            </a:pPr>
            <a:r>
              <a:rPr lang="fr-FR" sz="8000" dirty="0" smtClean="0"/>
              <a:t>III- QUELQUES STATISTIQUES</a:t>
            </a:r>
          </a:p>
          <a:p>
            <a:pPr marL="514350" indent="-514350">
              <a:spcAft>
                <a:spcPts val="600"/>
              </a:spcAft>
              <a:buSzPct val="120000"/>
              <a:buNone/>
            </a:pPr>
            <a:endParaRPr lang="fr-FR" sz="8000" dirty="0" smtClean="0"/>
          </a:p>
          <a:p>
            <a:pPr marL="514350" indent="-514350">
              <a:spcAft>
                <a:spcPts val="600"/>
              </a:spcAft>
              <a:buSzPct val="120000"/>
              <a:buNone/>
            </a:pPr>
            <a:r>
              <a:rPr lang="fr-FR" sz="8000" dirty="0" smtClean="0"/>
              <a:t>IV- DIFFICULTES DE FONCTIONNEMENT</a:t>
            </a:r>
          </a:p>
          <a:p>
            <a:pPr marL="514350" indent="-514350">
              <a:spcAft>
                <a:spcPts val="600"/>
              </a:spcAft>
              <a:buSzPct val="120000"/>
              <a:buNone/>
            </a:pPr>
            <a:endParaRPr lang="fr-FR" sz="8000" dirty="0" smtClean="0"/>
          </a:p>
          <a:p>
            <a:pPr marL="514350" indent="-514350">
              <a:spcAft>
                <a:spcPts val="600"/>
              </a:spcAft>
              <a:buSzPct val="120000"/>
              <a:buNone/>
            </a:pPr>
            <a:r>
              <a:rPr lang="fr-FR" sz="8000" dirty="0" smtClean="0"/>
              <a:t>V- </a:t>
            </a:r>
            <a:r>
              <a:rPr lang="fr-FR" sz="8000" dirty="0" smtClean="0"/>
              <a:t>PERSPECTIVES - CONCLUSION</a:t>
            </a:r>
            <a:endParaRPr lang="fr-FR" sz="8000" dirty="0" smtClean="0"/>
          </a:p>
          <a:p>
            <a:pPr marL="514350" indent="-514350">
              <a:spcAft>
                <a:spcPts val="600"/>
              </a:spcAft>
              <a:buSzPct val="120000"/>
              <a:buNone/>
            </a:pPr>
            <a:endParaRPr lang="fr-FR" sz="8000" dirty="0" smtClean="0"/>
          </a:p>
          <a:p>
            <a:pPr marL="514350" indent="-514350">
              <a:buSzPct val="120000"/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SzPct val="120000"/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715172" cy="365125"/>
          </a:xfrm>
        </p:spPr>
        <p:txBody>
          <a:bodyPr/>
          <a:lstStyle/>
          <a:p>
            <a:pPr algn="ctr"/>
            <a:r>
              <a:rPr lang="fr-FR" dirty="0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I- APPERCU HISTORIQUE</a:t>
            </a:r>
            <a:endParaRPr lang="fr-FR" sz="4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70809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sz="2000" dirty="0" smtClean="0"/>
              <a:t>Le code de Santé publique de notre pays date des années 60 fortement inspiré du code </a:t>
            </a:r>
            <a:r>
              <a:rPr lang="fr-FR" sz="2000" dirty="0" smtClean="0"/>
              <a:t>français</a:t>
            </a:r>
          </a:p>
          <a:p>
            <a:pPr>
              <a:spcAft>
                <a:spcPts val="600"/>
              </a:spcAft>
              <a:buNone/>
            </a:pPr>
            <a:endParaRPr lang="fr-FR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Après  relecture en 1994 un nouveau code valable à nos jours  sera issu de la loi </a:t>
            </a:r>
            <a:r>
              <a:rPr lang="fr-FR" sz="2000" dirty="0" smtClean="0"/>
              <a:t>n°23/94/ADP</a:t>
            </a:r>
          </a:p>
          <a:p>
            <a:pPr>
              <a:spcAft>
                <a:spcPts val="600"/>
              </a:spcAft>
              <a:buNone/>
            </a:pPr>
            <a:endParaRPr lang="fr-FR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La législation pharmaceutique et les textes de réglementation suivront également ces différentes modifications du </a:t>
            </a:r>
            <a:r>
              <a:rPr lang="fr-FR" sz="2000" dirty="0" smtClean="0"/>
              <a:t>code</a:t>
            </a:r>
          </a:p>
          <a:p>
            <a:pPr>
              <a:spcAft>
                <a:spcPts val="600"/>
              </a:spcAft>
              <a:buNone/>
            </a:pPr>
            <a:endParaRPr lang="fr-FR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De 1960 à nos jours  on note les évolutions suivantes: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 lvl="2">
              <a:buFont typeface="Wingdings" pitchFamily="2" charset="2"/>
              <a:buChar char="§"/>
            </a:pPr>
            <a:endParaRPr lang="fr-FR" dirty="0" smtClean="0"/>
          </a:p>
          <a:p>
            <a:pPr lvl="2">
              <a:buNone/>
            </a:pPr>
            <a:endParaRPr lang="fr-FR" dirty="0" smtClean="0"/>
          </a:p>
          <a:p>
            <a:pPr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858148" y="6143644"/>
            <a:ext cx="762000" cy="365125"/>
          </a:xfrm>
        </p:spPr>
        <p:txBody>
          <a:bodyPr/>
          <a:lstStyle/>
          <a:p>
            <a:fld id="{6114CA29-FD95-4D79-9123-6FA9B4953B85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285852" y="5929330"/>
            <a:ext cx="6643734" cy="642918"/>
          </a:xfrm>
        </p:spPr>
        <p:txBody>
          <a:bodyPr/>
          <a:lstStyle/>
          <a:p>
            <a:pPr algn="ctr"/>
            <a:r>
              <a:rPr lang="fr-FR" dirty="0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I- APPERCU HISTORIQUE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500462"/>
          </a:xfrm>
        </p:spPr>
        <p:txBody>
          <a:bodyPr>
            <a:normAutofit/>
          </a:bodyPr>
          <a:lstStyle/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Organisation du secteur pharmaceutique depuis les années 60 suivant l’organisation pharmaceutique française</a:t>
            </a:r>
          </a:p>
          <a:p>
            <a:pPr lvl="2">
              <a:spcAft>
                <a:spcPts val="600"/>
              </a:spcAft>
              <a:buNone/>
            </a:pPr>
            <a:endParaRPr lang="fr-FR" sz="2000" dirty="0" smtClean="0"/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Création de la première officine pharmaceutique en 1962 </a:t>
            </a:r>
          </a:p>
          <a:p>
            <a:pPr lvl="2">
              <a:spcAft>
                <a:spcPts val="600"/>
              </a:spcAft>
              <a:buNone/>
            </a:pPr>
            <a:endParaRPr lang="fr-FR" sz="2000" dirty="0" smtClean="0"/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Création du Syndicat National des Pharmaciens  dans les années 70 avec pour mission de veiller à l’organisation de la profession</a:t>
            </a:r>
          </a:p>
          <a:p>
            <a:pPr lvl="2">
              <a:buFont typeface="Wingdings" pitchFamily="2" charset="2"/>
              <a:buChar char="§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428728" y="6143645"/>
            <a:ext cx="6786610" cy="357190"/>
          </a:xfrm>
        </p:spPr>
        <p:txBody>
          <a:bodyPr/>
          <a:lstStyle/>
          <a:p>
            <a:pPr algn="ctr"/>
            <a:r>
              <a:rPr lang="fr-FR" dirty="0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I- APPERCU HISTORIQUE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708098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fr-FR" dirty="0" smtClean="0"/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Création de l’Ordre Unique des Médecins, Pharmaciens et Chirurgiens  Dentistes  en 1992  (ordonnance n°92-021 du 02/04/92)</a:t>
            </a:r>
          </a:p>
          <a:p>
            <a:pPr lvl="2">
              <a:spcAft>
                <a:spcPts val="600"/>
              </a:spcAft>
              <a:buNone/>
            </a:pPr>
            <a:endParaRPr lang="fr-FR" sz="2000" dirty="0" smtClean="0"/>
          </a:p>
          <a:p>
            <a:pPr lvl="2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dirty="0" smtClean="0"/>
              <a:t>Création de l’Ordre des Pharmaciens en 2000 (décret n°2000-037 du 11/02/2000). Le congrès constitutif du 24/11/2000 mettra en place ses différents organes (conseil national, bureau du conseil…)</a:t>
            </a:r>
          </a:p>
          <a:p>
            <a:pPr lvl="2">
              <a:buFont typeface="Wingdings" pitchFamily="2" charset="2"/>
              <a:buChar char="§"/>
            </a:pPr>
            <a:endParaRPr lang="fr-FR" dirty="0" smtClean="0"/>
          </a:p>
          <a:p>
            <a:pPr lvl="2">
              <a:buFont typeface="Wingdings" pitchFamily="2" charset="2"/>
              <a:buChar char="§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428728" y="6356351"/>
            <a:ext cx="6786610" cy="215922"/>
          </a:xfrm>
        </p:spPr>
        <p:txBody>
          <a:bodyPr/>
          <a:lstStyle/>
          <a:p>
            <a:pPr algn="ctr"/>
            <a:r>
              <a:rPr lang="fr-FR" dirty="0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II- MISE EN PLACE DE L’ORDRE</a:t>
            </a:r>
            <a:endParaRPr lang="fr-FR" sz="4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864174"/>
            <a:ext cx="8229600" cy="2207900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/>
              <a:t>II.1 Création</a:t>
            </a:r>
          </a:p>
          <a:p>
            <a:pPr algn="ctr">
              <a:buNone/>
            </a:pPr>
            <a:endParaRPr lang="fr-FR" b="1" dirty="0" smtClean="0"/>
          </a:p>
          <a:p>
            <a:pPr>
              <a:spcAft>
                <a:spcPts val="600"/>
              </a:spcAft>
              <a:buNone/>
            </a:pPr>
            <a:r>
              <a:rPr lang="fr-FR" sz="2000" dirty="0" smtClean="0"/>
              <a:t>L’organisation et le fonctionnement de l’Ordre National des Pharmaciens du Burkina Faso sont régis par le </a:t>
            </a:r>
            <a:r>
              <a:rPr lang="fr-FR" sz="2000" dirty="0" smtClean="0">
                <a:solidFill>
                  <a:srgbClr val="00B050"/>
                </a:solidFill>
              </a:rPr>
              <a:t>décret n°2000-037/PRES/PM/MS du 11 Février 2000</a:t>
            </a:r>
            <a:endParaRPr lang="fr-FR" sz="2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428728" y="6286520"/>
            <a:ext cx="6357982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II- MISE EN PLACE DE L’ORDRE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b="1" dirty="0" smtClean="0"/>
              <a:t>II.2 Missions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fr-FR" sz="2400" dirty="0" smtClean="0"/>
              <a:t> </a:t>
            </a:r>
            <a:r>
              <a:rPr lang="fr-FR" sz="2200" dirty="0" smtClean="0"/>
              <a:t>Veiller au respect des principes de moralité, de probité et de dévouement indispensables à l’exercice de la  pharmacie, ainsi qu’à l’observance par tous ses membres des devoirs professionnels édictés par le code de la déontologie des pharmaciens.</a:t>
            </a:r>
          </a:p>
          <a:p>
            <a:pPr>
              <a:spcAft>
                <a:spcPts val="600"/>
              </a:spcAft>
              <a:buNone/>
            </a:pPr>
            <a:endParaRPr lang="fr-FR" sz="2200" dirty="0" smtClean="0"/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fr-FR" sz="2200" dirty="0" smtClean="0"/>
              <a:t> Veiller en outre, au respect de la discipline professionnelle.</a:t>
            </a:r>
          </a:p>
          <a:p>
            <a:pPr>
              <a:spcAft>
                <a:spcPts val="600"/>
              </a:spcAft>
              <a:buNone/>
            </a:pPr>
            <a:endParaRPr lang="fr-FR" sz="2200" dirty="0" smtClean="0"/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fr-FR" sz="2200" dirty="0" smtClean="0"/>
              <a:t>Assurer également, la défense de l’honneur et de l’indépendance de la profession.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214414" y="6286520"/>
            <a:ext cx="6500858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i="1" dirty="0" smtClean="0"/>
              <a:t>II- MISE EN PLACE DE L’ORDRE</a:t>
            </a:r>
            <a:endParaRPr lang="fr-FR" sz="40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b="1" dirty="0" smtClean="0"/>
              <a:t>II.3 </a:t>
            </a:r>
            <a:r>
              <a:rPr lang="fr-FR" b="1" dirty="0" smtClean="0"/>
              <a:t>Organisation</a:t>
            </a:r>
          </a:p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r>
              <a:rPr lang="fr-FR" i="1" dirty="0" smtClean="0"/>
              <a:t>II.3.1 Du Tableau </a:t>
            </a:r>
          </a:p>
          <a:p>
            <a:pPr>
              <a:spcAft>
                <a:spcPts val="600"/>
              </a:spcAft>
              <a:buNone/>
            </a:pPr>
            <a:r>
              <a:rPr lang="fr-FR" sz="2000" dirty="0" smtClean="0"/>
              <a:t>Le tableau de l’Ordre National des Pharmaciens comporte les sections A, B,C, D, E, F et G.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b="1" dirty="0" smtClean="0"/>
              <a:t>La section A: </a:t>
            </a:r>
            <a:r>
              <a:rPr lang="fr-FR" sz="2000" dirty="0" smtClean="0"/>
              <a:t>Pharmaciens d’officine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b="1" dirty="0" smtClean="0"/>
              <a:t>La section B: </a:t>
            </a:r>
            <a:r>
              <a:rPr lang="fr-FR" sz="2000" dirty="0" smtClean="0"/>
              <a:t>Pharmaciens des établissements  hospitaliers.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fr-FR" sz="2000" b="1" dirty="0" smtClean="0"/>
              <a:t>La section C: </a:t>
            </a:r>
            <a:r>
              <a:rPr lang="fr-FR" sz="2000" dirty="0" smtClean="0"/>
              <a:t>Pharmaciens des établissements pharmaceutiques de préparation.</a:t>
            </a:r>
          </a:p>
          <a:p>
            <a:pPr>
              <a:buNone/>
            </a:pPr>
            <a:r>
              <a:rPr lang="fr-FR" sz="2400" dirty="0" smtClean="0"/>
              <a:t>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CA29-FD95-4D79-9123-6FA9B4953B85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357290" y="6143644"/>
            <a:ext cx="6429420" cy="365125"/>
          </a:xfrm>
        </p:spPr>
        <p:txBody>
          <a:bodyPr/>
          <a:lstStyle/>
          <a:p>
            <a:pPr algn="ctr"/>
            <a:r>
              <a:rPr lang="fr-FR" smtClean="0"/>
              <a:t>CIDPHARMEF, Ouagadougou, du 08 au 13 février 2010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962</TotalTime>
  <Words>1254</Words>
  <Application>Microsoft Office PowerPoint</Application>
  <PresentationFormat>Affichage à l'écran (4:3)</PresentationFormat>
  <Paragraphs>201</Paragraphs>
  <Slides>21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3" baseType="lpstr">
      <vt:lpstr>Débit</vt:lpstr>
      <vt:lpstr>Diapositive</vt:lpstr>
      <vt:lpstr>Diapositive 1</vt:lpstr>
      <vt:lpstr>PRESENTATEUR</vt:lpstr>
      <vt:lpstr>PLAN DE PRESENTATION</vt:lpstr>
      <vt:lpstr>I- APPERCU HISTORIQUE</vt:lpstr>
      <vt:lpstr>I- APPERCU HISTORIQUE</vt:lpstr>
      <vt:lpstr>I- APPERCU HISTORIQUE</vt:lpstr>
      <vt:lpstr>II- MISE EN PLACE DE L’ORDRE</vt:lpstr>
      <vt:lpstr>II- MISE EN PLACE DE L’ORDRE</vt:lpstr>
      <vt:lpstr>II- MISE EN PLACE DE L’ORDRE</vt:lpstr>
      <vt:lpstr>II- MISE EN PLACE DE L’ORDRE</vt:lpstr>
      <vt:lpstr>II- MISE EN PLACE DE L’ORDRE</vt:lpstr>
      <vt:lpstr>II- MISE EN PLACE DE L’ORDRE</vt:lpstr>
      <vt:lpstr>II- MISE EN PLACE DE L’ORDRE</vt:lpstr>
      <vt:lpstr>II- MISE EN PLACE DE L’ORDRE</vt:lpstr>
      <vt:lpstr>II- MISE EN PLACE DE L’ORDRE</vt:lpstr>
      <vt:lpstr>III- QUELQUES STATISTIQUES</vt:lpstr>
      <vt:lpstr>III- QUELQUES STATISTIQUES</vt:lpstr>
      <vt:lpstr>IV- DIFFICULTES DE FONCTIONNEMENT</vt:lpstr>
      <vt:lpstr>V- PERSPECTIVES- CONCLUSION</vt:lpstr>
      <vt:lpstr>V- PERSPECTIVES-CONCLUSION</vt:lpstr>
      <vt:lpstr>MERCI POUR VOTRE AIMABLE ATTENTION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Ordre National des Pharmaciens du Burkina Faso</dc:title>
  <dc:creator>HP</dc:creator>
  <cp:lastModifiedBy>Compaq</cp:lastModifiedBy>
  <cp:revision>133</cp:revision>
  <dcterms:created xsi:type="dcterms:W3CDTF">2010-01-12T12:03:41Z</dcterms:created>
  <dcterms:modified xsi:type="dcterms:W3CDTF">2010-02-09T21:35:43Z</dcterms:modified>
</cp:coreProperties>
</file>